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Roboto Medium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Montserrat Medium"/>
      <p:regular r:id="rId29"/>
      <p:bold r:id="rId30"/>
      <p:italic r:id="rId31"/>
      <p:boldItalic r:id="rId32"/>
    </p:embeddedFont>
    <p:embeddedFont>
      <p:font typeface="Helvetica Neue"/>
      <p:regular r:id="rId33"/>
      <p:bold r:id="rId34"/>
      <p:italic r:id="rId35"/>
      <p:boldItalic r:id="rId36"/>
    </p:embeddedFont>
    <p:embeddedFont>
      <p:font typeface="Helvetica Neue Light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1" roundtripDataSignature="AMtx7miHnKGLQtp0PZHrF9FNb7C4ZAFi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boldItalic.fntdata"/><Relationship Id="rId20" Type="http://schemas.openxmlformats.org/officeDocument/2006/relationships/font" Target="fonts/Roboto-boldItalic.fntdata"/><Relationship Id="rId41" Type="http://customschemas.google.com/relationships/presentationmetadata" Target="metadata"/><Relationship Id="rId22" Type="http://schemas.openxmlformats.org/officeDocument/2006/relationships/font" Target="fonts/RobotoMedium-bold.fntdata"/><Relationship Id="rId21" Type="http://schemas.openxmlformats.org/officeDocument/2006/relationships/font" Target="fonts/RobotoMedium-regular.fntdata"/><Relationship Id="rId24" Type="http://schemas.openxmlformats.org/officeDocument/2006/relationships/font" Target="fonts/RobotoMedium-boldItalic.fntdata"/><Relationship Id="rId23" Type="http://schemas.openxmlformats.org/officeDocument/2006/relationships/font" Target="fonts/Roboto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italic.fntdata"/><Relationship Id="rId30" Type="http://schemas.openxmlformats.org/officeDocument/2006/relationships/font" Target="fonts/MontserratMedium-bold.fntdata"/><Relationship Id="rId11" Type="http://schemas.openxmlformats.org/officeDocument/2006/relationships/slide" Target="slides/slide5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Medium-boldItalic.fntdata"/><Relationship Id="rId13" Type="http://schemas.openxmlformats.org/officeDocument/2006/relationships/slide" Target="slides/slide7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.fntdata"/><Relationship Id="rId15" Type="http://schemas.openxmlformats.org/officeDocument/2006/relationships/font" Target="fonts/RobotoSlab-regular.fntdata"/><Relationship Id="rId37" Type="http://schemas.openxmlformats.org/officeDocument/2006/relationships/font" Target="fonts/HelveticaNeueLight-regular.fntdata"/><Relationship Id="rId14" Type="http://schemas.openxmlformats.org/officeDocument/2006/relationships/slide" Target="slides/slide8.xml"/><Relationship Id="rId36" Type="http://schemas.openxmlformats.org/officeDocument/2006/relationships/font" Target="fonts/HelveticaNeue-boldItalic.fntdata"/><Relationship Id="rId17" Type="http://schemas.openxmlformats.org/officeDocument/2006/relationships/font" Target="fonts/Roboto-regular.fntdata"/><Relationship Id="rId39" Type="http://schemas.openxmlformats.org/officeDocument/2006/relationships/font" Target="fonts/HelveticaNeueLight-italic.fntdata"/><Relationship Id="rId16" Type="http://schemas.openxmlformats.org/officeDocument/2006/relationships/font" Target="fonts/RobotoSlab-bold.fntdata"/><Relationship Id="rId38" Type="http://schemas.openxmlformats.org/officeDocument/2006/relationships/font" Target="fonts/HelveticaNeueLight-bold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4d27d24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a4d27d24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4d27d243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a4d27d24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4d27d243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a4d27d243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4e02a6d5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a4e02a6d5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6.jpg"/><Relationship Id="rId5" Type="http://schemas.openxmlformats.org/officeDocument/2006/relationships/image" Target="../media/image12.jpg"/><Relationship Id="rId6" Type="http://schemas.openxmlformats.org/officeDocument/2006/relationships/image" Target="../media/image8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hyperlink" Target="https://colab.research.google.com/drive/1OUJ_uSVjGWJG8jp56mchuNfP9c_ArXjG?authuser=1#scrollTo=n_e8APOawN_Z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2826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Imputation techniques for numerical columns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Fixed value.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Interpolation.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FIXED VALUE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a0aef77d17_0_0"/>
          <p:cNvSpPr txBox="1"/>
          <p:nvPr/>
        </p:nvSpPr>
        <p:spPr>
          <a:xfrm>
            <a:off x="825100" y="1564500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technique replaces all the missing values with the same value: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Mean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Median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4d27d243e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INTERPOLATION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a4d27d243e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a4d27d243e_0_0"/>
          <p:cNvSpPr txBox="1"/>
          <p:nvPr/>
        </p:nvSpPr>
        <p:spPr>
          <a:xfrm>
            <a:off x="825100" y="1564500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technique </a:t>
            </a: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assumes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 given rule/pattern for the missing data, and replace the missing values according to this pattern.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Linear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Polinomial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4d27d243e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LINEAR </a:t>
            </a: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INTERPOLATION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a4d27d243e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a4d27d243e_0_6"/>
          <p:cNvSpPr txBox="1"/>
          <p:nvPr/>
        </p:nvSpPr>
        <p:spPr>
          <a:xfrm>
            <a:off x="825100" y="1564500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technique </a:t>
            </a: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assumes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 linear behaviour for the values in the column.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2" name="Google Shape;252;ga4d27d243e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1111" y="2486025"/>
            <a:ext cx="2185975" cy="21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4d27d243e_0_14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POLINOMIAL</a:t>
            </a: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INTERPOLATION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a4d27d243e_0_1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ga4d27d243e_0_14"/>
          <p:cNvSpPr txBox="1"/>
          <p:nvPr/>
        </p:nvSpPr>
        <p:spPr>
          <a:xfrm>
            <a:off x="825100" y="1564500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technique </a:t>
            </a: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assumes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 polynomial behaviour for the values in the column.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0" name="Google Shape;260;ga4d27d243e_0_14"/>
          <p:cNvPicPr preferRelativeResize="0"/>
          <p:nvPr/>
        </p:nvPicPr>
        <p:blipFill rotWithShape="1">
          <a:blip r:embed="rId4">
            <a:alphaModFix/>
          </a:blip>
          <a:srcRect b="39584" l="0" r="0" t="0"/>
          <a:stretch/>
        </p:blipFill>
        <p:spPr>
          <a:xfrm>
            <a:off x="3295375" y="2453950"/>
            <a:ext cx="2553249" cy="20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4e02a6d59_0_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WORK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ga4e02a6d59_0_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ga4e02a6d59_0_2"/>
          <p:cNvSpPr txBox="1"/>
          <p:nvPr/>
        </p:nvSpPr>
        <p:spPr>
          <a:xfrm>
            <a:off x="825100" y="1564500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Jupyter notebook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